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59" r:id="rId4"/>
    <p:sldId id="289" r:id="rId5"/>
    <p:sldId id="258" r:id="rId6"/>
    <p:sldId id="262" r:id="rId7"/>
    <p:sldId id="263" r:id="rId8"/>
    <p:sldId id="264" r:id="rId9"/>
    <p:sldId id="265" r:id="rId10"/>
    <p:sldId id="266" r:id="rId11"/>
    <p:sldId id="267" r:id="rId12"/>
    <p:sldId id="268" r:id="rId13"/>
    <p:sldId id="269" r:id="rId14"/>
    <p:sldId id="275" r:id="rId15"/>
    <p:sldId id="276" r:id="rId16"/>
    <p:sldId id="277" r:id="rId17"/>
    <p:sldId id="278" r:id="rId18"/>
    <p:sldId id="279" r:id="rId19"/>
    <p:sldId id="280" r:id="rId20"/>
    <p:sldId id="286" r:id="rId21"/>
    <p:sldId id="281" r:id="rId22"/>
    <p:sldId id="282" r:id="rId23"/>
    <p:sldId id="283" r:id="rId24"/>
    <p:sldId id="287" r:id="rId25"/>
    <p:sldId id="284" r:id="rId26"/>
    <p:sldId id="288"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62813" autoAdjust="0"/>
  </p:normalViewPr>
  <p:slideViewPr>
    <p:cSldViewPr snapToGrid="0">
      <p:cViewPr varScale="1">
        <p:scale>
          <a:sx n="70" d="100"/>
          <a:sy n="70" d="100"/>
        </p:scale>
        <p:origin x="13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BB1B83F-341C-4A3D-A3F0-09FCB544D494}" type="datetimeFigureOut">
              <a:rPr lang="en-US" smtClean="0"/>
              <a:t>6/16/2015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EF61869-238D-44F3-B9DE-B2DFC7DB9048}" type="slidenum">
              <a:rPr lang="en-US" smtClean="0"/>
              <a:t>‹#›</a:t>
            </a:fld>
            <a:endParaRPr lang="en-US"/>
          </a:p>
        </p:txBody>
      </p:sp>
    </p:spTree>
    <p:extLst>
      <p:ext uri="{BB962C8B-B14F-4D97-AF65-F5344CB8AC3E}">
        <p14:creationId xmlns:p14="http://schemas.microsoft.com/office/powerpoint/2010/main" val="1660498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6A15D29-4102-443F-85F0-3E7086B1B7FB}" type="datetimeFigureOut">
              <a:rPr lang="en-US" smtClean="0"/>
              <a:t>6/16/2015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ACA6B8D-CA90-4ECA-A7B7-F10AD0F16329}" type="slidenum">
              <a:rPr lang="en-US" smtClean="0"/>
              <a:t>‹#›</a:t>
            </a:fld>
            <a:endParaRPr lang="en-US"/>
          </a:p>
        </p:txBody>
      </p:sp>
    </p:spTree>
    <p:extLst>
      <p:ext uri="{BB962C8B-B14F-4D97-AF65-F5344CB8AC3E}">
        <p14:creationId xmlns:p14="http://schemas.microsoft.com/office/powerpoint/2010/main" val="267077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1</a:t>
            </a:fld>
            <a:endParaRPr lang="en-US"/>
          </a:p>
        </p:txBody>
      </p:sp>
    </p:spTree>
    <p:extLst>
      <p:ext uri="{BB962C8B-B14F-4D97-AF65-F5344CB8AC3E}">
        <p14:creationId xmlns:p14="http://schemas.microsoft.com/office/powerpoint/2010/main" val="2911103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CA6B8D-CA90-4ECA-A7B7-F10AD0F16329}" type="slidenum">
              <a:rPr lang="en-US" smtClean="0"/>
              <a:t>10</a:t>
            </a:fld>
            <a:endParaRPr lang="en-US"/>
          </a:p>
        </p:txBody>
      </p:sp>
    </p:spTree>
    <p:extLst>
      <p:ext uri="{BB962C8B-B14F-4D97-AF65-F5344CB8AC3E}">
        <p14:creationId xmlns:p14="http://schemas.microsoft.com/office/powerpoint/2010/main" val="2578297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11</a:t>
            </a:fld>
            <a:endParaRPr lang="en-US"/>
          </a:p>
        </p:txBody>
      </p:sp>
    </p:spTree>
    <p:extLst>
      <p:ext uri="{BB962C8B-B14F-4D97-AF65-F5344CB8AC3E}">
        <p14:creationId xmlns:p14="http://schemas.microsoft.com/office/powerpoint/2010/main" val="23431959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CA6B8D-CA90-4ECA-A7B7-F10AD0F16329}" type="slidenum">
              <a:rPr lang="en-US" smtClean="0"/>
              <a:t>12</a:t>
            </a:fld>
            <a:endParaRPr lang="en-US"/>
          </a:p>
        </p:txBody>
      </p:sp>
    </p:spTree>
    <p:extLst>
      <p:ext uri="{BB962C8B-B14F-4D97-AF65-F5344CB8AC3E}">
        <p14:creationId xmlns:p14="http://schemas.microsoft.com/office/powerpoint/2010/main" val="4148139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13</a:t>
            </a:fld>
            <a:endParaRPr lang="en-US"/>
          </a:p>
        </p:txBody>
      </p:sp>
    </p:spTree>
    <p:extLst>
      <p:ext uri="{BB962C8B-B14F-4D97-AF65-F5344CB8AC3E}">
        <p14:creationId xmlns:p14="http://schemas.microsoft.com/office/powerpoint/2010/main" val="2910961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14</a:t>
            </a:fld>
            <a:endParaRPr lang="en-US"/>
          </a:p>
        </p:txBody>
      </p:sp>
    </p:spTree>
    <p:extLst>
      <p:ext uri="{BB962C8B-B14F-4D97-AF65-F5344CB8AC3E}">
        <p14:creationId xmlns:p14="http://schemas.microsoft.com/office/powerpoint/2010/main" val="3636222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15</a:t>
            </a:fld>
            <a:endParaRPr lang="en-US"/>
          </a:p>
        </p:txBody>
      </p:sp>
    </p:spTree>
    <p:extLst>
      <p:ext uri="{BB962C8B-B14F-4D97-AF65-F5344CB8AC3E}">
        <p14:creationId xmlns:p14="http://schemas.microsoft.com/office/powerpoint/2010/main" val="61939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ACA6B8D-CA90-4ECA-A7B7-F10AD0F16329}" type="slidenum">
              <a:rPr lang="en-US" smtClean="0"/>
              <a:t>16</a:t>
            </a:fld>
            <a:endParaRPr lang="en-US"/>
          </a:p>
        </p:txBody>
      </p:sp>
    </p:spTree>
    <p:extLst>
      <p:ext uri="{BB962C8B-B14F-4D97-AF65-F5344CB8AC3E}">
        <p14:creationId xmlns:p14="http://schemas.microsoft.com/office/powerpoint/2010/main" val="27120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17</a:t>
            </a:fld>
            <a:endParaRPr lang="en-US"/>
          </a:p>
        </p:txBody>
      </p:sp>
    </p:spTree>
    <p:extLst>
      <p:ext uri="{BB962C8B-B14F-4D97-AF65-F5344CB8AC3E}">
        <p14:creationId xmlns:p14="http://schemas.microsoft.com/office/powerpoint/2010/main" val="2280019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18</a:t>
            </a:fld>
            <a:endParaRPr lang="en-US"/>
          </a:p>
        </p:txBody>
      </p:sp>
    </p:spTree>
    <p:extLst>
      <p:ext uri="{BB962C8B-B14F-4D97-AF65-F5344CB8AC3E}">
        <p14:creationId xmlns:p14="http://schemas.microsoft.com/office/powerpoint/2010/main" val="1444027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19</a:t>
            </a:fld>
            <a:endParaRPr lang="en-US"/>
          </a:p>
        </p:txBody>
      </p:sp>
    </p:spTree>
    <p:extLst>
      <p:ext uri="{BB962C8B-B14F-4D97-AF65-F5344CB8AC3E}">
        <p14:creationId xmlns:p14="http://schemas.microsoft.com/office/powerpoint/2010/main" val="181352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Mr. Phelps knows his mission. Do you know yours? </a:t>
            </a:r>
          </a:p>
          <a:p>
            <a:pPr marL="174708" indent="-174708">
              <a:buFont typeface="Arial" panose="020B0604020202020204" pitchFamily="34" charset="0"/>
              <a:buChar char="•"/>
            </a:pPr>
            <a:r>
              <a:rPr lang="en-US" dirty="0" smtClean="0"/>
              <a:t>Do you choose to accept it?  </a:t>
            </a:r>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2</a:t>
            </a:fld>
            <a:endParaRPr lang="en-US"/>
          </a:p>
        </p:txBody>
      </p:sp>
    </p:spTree>
    <p:extLst>
      <p:ext uri="{BB962C8B-B14F-4D97-AF65-F5344CB8AC3E}">
        <p14:creationId xmlns:p14="http://schemas.microsoft.com/office/powerpoint/2010/main" val="5800881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ACA6B8D-CA90-4ECA-A7B7-F10AD0F16329}" type="slidenum">
              <a:rPr lang="en-US" smtClean="0"/>
              <a:t>20</a:t>
            </a:fld>
            <a:endParaRPr lang="en-US"/>
          </a:p>
        </p:txBody>
      </p:sp>
    </p:spTree>
    <p:extLst>
      <p:ext uri="{BB962C8B-B14F-4D97-AF65-F5344CB8AC3E}">
        <p14:creationId xmlns:p14="http://schemas.microsoft.com/office/powerpoint/2010/main" val="429473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21</a:t>
            </a:fld>
            <a:endParaRPr lang="en-US"/>
          </a:p>
        </p:txBody>
      </p:sp>
    </p:spTree>
    <p:extLst>
      <p:ext uri="{BB962C8B-B14F-4D97-AF65-F5344CB8AC3E}">
        <p14:creationId xmlns:p14="http://schemas.microsoft.com/office/powerpoint/2010/main" val="26998485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CA6B8D-CA90-4ECA-A7B7-F10AD0F16329}" type="slidenum">
              <a:rPr lang="en-US" smtClean="0"/>
              <a:t>22</a:t>
            </a:fld>
            <a:endParaRPr lang="en-US"/>
          </a:p>
        </p:txBody>
      </p:sp>
    </p:spTree>
    <p:extLst>
      <p:ext uri="{BB962C8B-B14F-4D97-AF65-F5344CB8AC3E}">
        <p14:creationId xmlns:p14="http://schemas.microsoft.com/office/powerpoint/2010/main" val="18002749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23</a:t>
            </a:fld>
            <a:endParaRPr lang="en-US"/>
          </a:p>
        </p:txBody>
      </p:sp>
    </p:spTree>
    <p:extLst>
      <p:ext uri="{BB962C8B-B14F-4D97-AF65-F5344CB8AC3E}">
        <p14:creationId xmlns:p14="http://schemas.microsoft.com/office/powerpoint/2010/main" val="21593383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24</a:t>
            </a:fld>
            <a:endParaRPr lang="en-US"/>
          </a:p>
        </p:txBody>
      </p:sp>
    </p:spTree>
    <p:extLst>
      <p:ext uri="{BB962C8B-B14F-4D97-AF65-F5344CB8AC3E}">
        <p14:creationId xmlns:p14="http://schemas.microsoft.com/office/powerpoint/2010/main" val="41884545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25</a:t>
            </a:fld>
            <a:endParaRPr lang="en-US"/>
          </a:p>
        </p:txBody>
      </p:sp>
    </p:spTree>
    <p:extLst>
      <p:ext uri="{BB962C8B-B14F-4D97-AF65-F5344CB8AC3E}">
        <p14:creationId xmlns:p14="http://schemas.microsoft.com/office/powerpoint/2010/main" val="31843550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ACA6B8D-CA90-4ECA-A7B7-F10AD0F16329}" type="slidenum">
              <a:rPr lang="en-US" smtClean="0"/>
              <a:t>26</a:t>
            </a:fld>
            <a:endParaRPr lang="en-US"/>
          </a:p>
        </p:txBody>
      </p:sp>
    </p:spTree>
    <p:extLst>
      <p:ext uri="{BB962C8B-B14F-4D97-AF65-F5344CB8AC3E}">
        <p14:creationId xmlns:p14="http://schemas.microsoft.com/office/powerpoint/2010/main" val="3204738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3</a:t>
            </a:fld>
            <a:endParaRPr lang="en-US"/>
          </a:p>
        </p:txBody>
      </p:sp>
    </p:spTree>
    <p:extLst>
      <p:ext uri="{BB962C8B-B14F-4D97-AF65-F5344CB8AC3E}">
        <p14:creationId xmlns:p14="http://schemas.microsoft.com/office/powerpoint/2010/main" val="2660644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4</a:t>
            </a:fld>
            <a:endParaRPr lang="en-US"/>
          </a:p>
        </p:txBody>
      </p:sp>
    </p:spTree>
    <p:extLst>
      <p:ext uri="{BB962C8B-B14F-4D97-AF65-F5344CB8AC3E}">
        <p14:creationId xmlns:p14="http://schemas.microsoft.com/office/powerpoint/2010/main" val="1054886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5</a:t>
            </a:fld>
            <a:endParaRPr lang="en-US"/>
          </a:p>
        </p:txBody>
      </p:sp>
    </p:spTree>
    <p:extLst>
      <p:ext uri="{BB962C8B-B14F-4D97-AF65-F5344CB8AC3E}">
        <p14:creationId xmlns:p14="http://schemas.microsoft.com/office/powerpoint/2010/main" val="4245442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CA6B8D-CA90-4ECA-A7B7-F10AD0F16329}" type="slidenum">
              <a:rPr lang="en-US" smtClean="0"/>
              <a:t>6</a:t>
            </a:fld>
            <a:endParaRPr lang="en-US"/>
          </a:p>
        </p:txBody>
      </p:sp>
    </p:spTree>
    <p:extLst>
      <p:ext uri="{BB962C8B-B14F-4D97-AF65-F5344CB8AC3E}">
        <p14:creationId xmlns:p14="http://schemas.microsoft.com/office/powerpoint/2010/main" val="4119548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7</a:t>
            </a:fld>
            <a:endParaRPr lang="en-US"/>
          </a:p>
        </p:txBody>
      </p:sp>
    </p:spTree>
    <p:extLst>
      <p:ext uri="{BB962C8B-B14F-4D97-AF65-F5344CB8AC3E}">
        <p14:creationId xmlns:p14="http://schemas.microsoft.com/office/powerpoint/2010/main" val="1153769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CA6B8D-CA90-4ECA-A7B7-F10AD0F16329}" type="slidenum">
              <a:rPr lang="en-US" smtClean="0"/>
              <a:t>8</a:t>
            </a:fld>
            <a:endParaRPr lang="en-US"/>
          </a:p>
        </p:txBody>
      </p:sp>
    </p:spTree>
    <p:extLst>
      <p:ext uri="{BB962C8B-B14F-4D97-AF65-F5344CB8AC3E}">
        <p14:creationId xmlns:p14="http://schemas.microsoft.com/office/powerpoint/2010/main" val="282230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CA6B8D-CA90-4ECA-A7B7-F10AD0F16329}" type="slidenum">
              <a:rPr lang="en-US" smtClean="0"/>
              <a:t>9</a:t>
            </a:fld>
            <a:endParaRPr lang="en-US"/>
          </a:p>
        </p:txBody>
      </p:sp>
    </p:spTree>
    <p:extLst>
      <p:ext uri="{BB962C8B-B14F-4D97-AF65-F5344CB8AC3E}">
        <p14:creationId xmlns:p14="http://schemas.microsoft.com/office/powerpoint/2010/main" val="3363368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44CEC1-7E87-437E-89FB-A93E1EFEE23C}"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9C45F-1EA2-45AA-A266-06B982844E5A}" type="slidenum">
              <a:rPr lang="en-US" smtClean="0"/>
              <a:t>‹#›</a:t>
            </a:fld>
            <a:endParaRPr lang="en-US"/>
          </a:p>
        </p:txBody>
      </p:sp>
    </p:spTree>
    <p:extLst>
      <p:ext uri="{BB962C8B-B14F-4D97-AF65-F5344CB8AC3E}">
        <p14:creationId xmlns:p14="http://schemas.microsoft.com/office/powerpoint/2010/main" val="1477242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44CEC1-7E87-437E-89FB-A93E1EFEE23C}"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9C45F-1EA2-45AA-A266-06B982844E5A}" type="slidenum">
              <a:rPr lang="en-US" smtClean="0"/>
              <a:t>‹#›</a:t>
            </a:fld>
            <a:endParaRPr lang="en-US"/>
          </a:p>
        </p:txBody>
      </p:sp>
    </p:spTree>
    <p:extLst>
      <p:ext uri="{BB962C8B-B14F-4D97-AF65-F5344CB8AC3E}">
        <p14:creationId xmlns:p14="http://schemas.microsoft.com/office/powerpoint/2010/main" val="425869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44CEC1-7E87-437E-89FB-A93E1EFEE23C}"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9C45F-1EA2-45AA-A266-06B982844E5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77951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44CEC1-7E87-437E-89FB-A93E1EFEE23C}"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9C45F-1EA2-45AA-A266-06B982844E5A}" type="slidenum">
              <a:rPr lang="en-US" smtClean="0"/>
              <a:t>‹#›</a:t>
            </a:fld>
            <a:endParaRPr lang="en-US"/>
          </a:p>
        </p:txBody>
      </p:sp>
    </p:spTree>
    <p:extLst>
      <p:ext uri="{BB962C8B-B14F-4D97-AF65-F5344CB8AC3E}">
        <p14:creationId xmlns:p14="http://schemas.microsoft.com/office/powerpoint/2010/main" val="4178730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44CEC1-7E87-437E-89FB-A93E1EFEE23C}"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9C45F-1EA2-45AA-A266-06B982844E5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53700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44CEC1-7E87-437E-89FB-A93E1EFEE23C}"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9C45F-1EA2-45AA-A266-06B982844E5A}" type="slidenum">
              <a:rPr lang="en-US" smtClean="0"/>
              <a:t>‹#›</a:t>
            </a:fld>
            <a:endParaRPr lang="en-US"/>
          </a:p>
        </p:txBody>
      </p:sp>
    </p:spTree>
    <p:extLst>
      <p:ext uri="{BB962C8B-B14F-4D97-AF65-F5344CB8AC3E}">
        <p14:creationId xmlns:p14="http://schemas.microsoft.com/office/powerpoint/2010/main" val="3910910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44CEC1-7E87-437E-89FB-A93E1EFEE23C}"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9C45F-1EA2-45AA-A266-06B982844E5A}" type="slidenum">
              <a:rPr lang="en-US" smtClean="0"/>
              <a:t>‹#›</a:t>
            </a:fld>
            <a:endParaRPr lang="en-US"/>
          </a:p>
        </p:txBody>
      </p:sp>
    </p:spTree>
    <p:extLst>
      <p:ext uri="{BB962C8B-B14F-4D97-AF65-F5344CB8AC3E}">
        <p14:creationId xmlns:p14="http://schemas.microsoft.com/office/powerpoint/2010/main" val="3129719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44CEC1-7E87-437E-89FB-A93E1EFEE23C}"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9C45F-1EA2-45AA-A266-06B982844E5A}" type="slidenum">
              <a:rPr lang="en-US" smtClean="0"/>
              <a:t>‹#›</a:t>
            </a:fld>
            <a:endParaRPr lang="en-US"/>
          </a:p>
        </p:txBody>
      </p:sp>
    </p:spTree>
    <p:extLst>
      <p:ext uri="{BB962C8B-B14F-4D97-AF65-F5344CB8AC3E}">
        <p14:creationId xmlns:p14="http://schemas.microsoft.com/office/powerpoint/2010/main" val="350520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44CEC1-7E87-437E-89FB-A93E1EFEE23C}"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9C45F-1EA2-45AA-A266-06B982844E5A}" type="slidenum">
              <a:rPr lang="en-US" smtClean="0"/>
              <a:t>‹#›</a:t>
            </a:fld>
            <a:endParaRPr lang="en-US"/>
          </a:p>
        </p:txBody>
      </p:sp>
    </p:spTree>
    <p:extLst>
      <p:ext uri="{BB962C8B-B14F-4D97-AF65-F5344CB8AC3E}">
        <p14:creationId xmlns:p14="http://schemas.microsoft.com/office/powerpoint/2010/main" val="641681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44CEC1-7E87-437E-89FB-A93E1EFEE23C}" type="datetimeFigureOut">
              <a:rPr lang="en-US" smtClean="0"/>
              <a:t>6/16/2015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39C45F-1EA2-45AA-A266-06B982844E5A}" type="slidenum">
              <a:rPr lang="en-US" smtClean="0"/>
              <a:t>‹#›</a:t>
            </a:fld>
            <a:endParaRPr lang="en-US"/>
          </a:p>
        </p:txBody>
      </p:sp>
    </p:spTree>
    <p:extLst>
      <p:ext uri="{BB962C8B-B14F-4D97-AF65-F5344CB8AC3E}">
        <p14:creationId xmlns:p14="http://schemas.microsoft.com/office/powerpoint/2010/main" val="1258947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44CEC1-7E87-437E-89FB-A93E1EFEE23C}"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9C45F-1EA2-45AA-A266-06B982844E5A}" type="slidenum">
              <a:rPr lang="en-US" smtClean="0"/>
              <a:t>‹#›</a:t>
            </a:fld>
            <a:endParaRPr lang="en-US"/>
          </a:p>
        </p:txBody>
      </p:sp>
    </p:spTree>
    <p:extLst>
      <p:ext uri="{BB962C8B-B14F-4D97-AF65-F5344CB8AC3E}">
        <p14:creationId xmlns:p14="http://schemas.microsoft.com/office/powerpoint/2010/main" val="460265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44CEC1-7E87-437E-89FB-A93E1EFEE23C}" type="datetimeFigureOut">
              <a:rPr lang="en-US" smtClean="0"/>
              <a:t>6/16/2015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39C45F-1EA2-45AA-A266-06B982844E5A}" type="slidenum">
              <a:rPr lang="en-US" smtClean="0"/>
              <a:t>‹#›</a:t>
            </a:fld>
            <a:endParaRPr lang="en-US"/>
          </a:p>
        </p:txBody>
      </p:sp>
    </p:spTree>
    <p:extLst>
      <p:ext uri="{BB962C8B-B14F-4D97-AF65-F5344CB8AC3E}">
        <p14:creationId xmlns:p14="http://schemas.microsoft.com/office/powerpoint/2010/main" val="628629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44CEC1-7E87-437E-89FB-A93E1EFEE23C}" type="datetimeFigureOut">
              <a:rPr lang="en-US" smtClean="0"/>
              <a:t>6/16/2015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39C45F-1EA2-45AA-A266-06B982844E5A}" type="slidenum">
              <a:rPr lang="en-US" smtClean="0"/>
              <a:t>‹#›</a:t>
            </a:fld>
            <a:endParaRPr lang="en-US"/>
          </a:p>
        </p:txBody>
      </p:sp>
    </p:spTree>
    <p:extLst>
      <p:ext uri="{BB962C8B-B14F-4D97-AF65-F5344CB8AC3E}">
        <p14:creationId xmlns:p14="http://schemas.microsoft.com/office/powerpoint/2010/main" val="338312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4CEC1-7E87-437E-89FB-A93E1EFEE23C}" type="datetimeFigureOut">
              <a:rPr lang="en-US" smtClean="0"/>
              <a:t>6/16/2015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39C45F-1EA2-45AA-A266-06B982844E5A}" type="slidenum">
              <a:rPr lang="en-US" smtClean="0"/>
              <a:t>‹#›</a:t>
            </a:fld>
            <a:endParaRPr lang="en-US"/>
          </a:p>
        </p:txBody>
      </p:sp>
    </p:spTree>
    <p:extLst>
      <p:ext uri="{BB962C8B-B14F-4D97-AF65-F5344CB8AC3E}">
        <p14:creationId xmlns:p14="http://schemas.microsoft.com/office/powerpoint/2010/main" val="52752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4CEC1-7E87-437E-89FB-A93E1EFEE23C}"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9C45F-1EA2-45AA-A266-06B982844E5A}" type="slidenum">
              <a:rPr lang="en-US" smtClean="0"/>
              <a:t>‹#›</a:t>
            </a:fld>
            <a:endParaRPr lang="en-US"/>
          </a:p>
        </p:txBody>
      </p:sp>
    </p:spTree>
    <p:extLst>
      <p:ext uri="{BB962C8B-B14F-4D97-AF65-F5344CB8AC3E}">
        <p14:creationId xmlns:p14="http://schemas.microsoft.com/office/powerpoint/2010/main" val="3122453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44CEC1-7E87-437E-89FB-A93E1EFEE23C}" type="datetimeFigureOut">
              <a:rPr lang="en-US" smtClean="0"/>
              <a:t>6/16/2015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39C45F-1EA2-45AA-A266-06B982844E5A}" type="slidenum">
              <a:rPr lang="en-US" smtClean="0"/>
              <a:t>‹#›</a:t>
            </a:fld>
            <a:endParaRPr lang="en-US"/>
          </a:p>
        </p:txBody>
      </p:sp>
    </p:spTree>
    <p:extLst>
      <p:ext uri="{BB962C8B-B14F-4D97-AF65-F5344CB8AC3E}">
        <p14:creationId xmlns:p14="http://schemas.microsoft.com/office/powerpoint/2010/main" val="2102535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44CEC1-7E87-437E-89FB-A93E1EFEE23C}" type="datetimeFigureOut">
              <a:rPr lang="en-US" smtClean="0"/>
              <a:t>6/16/2015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539C45F-1EA2-45AA-A266-06B982844E5A}" type="slidenum">
              <a:rPr lang="en-US" smtClean="0"/>
              <a:t>‹#›</a:t>
            </a:fld>
            <a:endParaRPr lang="en-US"/>
          </a:p>
        </p:txBody>
      </p:sp>
    </p:spTree>
    <p:extLst>
      <p:ext uri="{BB962C8B-B14F-4D97-AF65-F5344CB8AC3E}">
        <p14:creationId xmlns:p14="http://schemas.microsoft.com/office/powerpoint/2010/main" val="30727955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ideo" Target="https://www.youtube.com/embed/sioZd3AxmnE" TargetMode="Externa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MA2KmJMKFrQ?rel=0&amp;start=30" TargetMode="Externa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6172" y="832512"/>
            <a:ext cx="9144000" cy="2060813"/>
          </a:xfrm>
        </p:spPr>
        <p:txBody>
          <a:bodyPr>
            <a:normAutofit/>
          </a:bodyPr>
          <a:lstStyle/>
          <a:p>
            <a:pPr algn="l"/>
            <a:r>
              <a:rPr lang="en-US" b="1" dirty="0" smtClean="0">
                <a:latin typeface="Arial" panose="020B0604020202020204" pitchFamily="34" charset="0"/>
                <a:cs typeface="Arial" panose="020B0604020202020204" pitchFamily="34" charset="0"/>
              </a:rPr>
              <a:t>MISSION:</a:t>
            </a:r>
            <a:br>
              <a:rPr lang="en-US" b="1" dirty="0" smtClean="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	WHY? HOW? WHAT? </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lnSpcReduction="10000"/>
          </a:bodyPr>
          <a:lstStyle/>
          <a:p>
            <a:pPr algn="l"/>
            <a:r>
              <a:rPr lang="en-US" dirty="0" smtClean="0"/>
              <a:t>Norm Craige, University of Vermont</a:t>
            </a:r>
          </a:p>
          <a:p>
            <a:pPr algn="l"/>
            <a:r>
              <a:rPr lang="en-US" dirty="0" smtClean="0"/>
              <a:t>VASFAA Conference</a:t>
            </a:r>
          </a:p>
          <a:p>
            <a:pPr algn="l"/>
            <a:r>
              <a:rPr lang="en-US" dirty="0" smtClean="0"/>
              <a:t>June 9, 2015</a:t>
            </a:r>
            <a:endParaRPr lang="en-US" dirty="0"/>
          </a:p>
        </p:txBody>
      </p:sp>
    </p:spTree>
    <p:extLst>
      <p:ext uri="{BB962C8B-B14F-4D97-AF65-F5344CB8AC3E}">
        <p14:creationId xmlns:p14="http://schemas.microsoft.com/office/powerpoint/2010/main" val="2362965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1681" y="1670180"/>
            <a:ext cx="9399037" cy="3559629"/>
          </a:xfrm>
        </p:spPr>
        <p:txBody>
          <a:bodyPr>
            <a:normAutofit/>
          </a:bodyPr>
          <a:lstStyle/>
          <a:p>
            <a:pPr algn="l"/>
            <a:r>
              <a:rPr lang="en-US" sz="3600" b="1" i="1" dirty="0" smtClean="0"/>
              <a:t>"Offering a wide range of well-designed, functional home furnishing products at prices so low that as many people as possible will be able to afford them."</a:t>
            </a:r>
            <a:endParaRPr lang="en-US" sz="3600" dirty="0"/>
          </a:p>
        </p:txBody>
      </p:sp>
    </p:spTree>
    <p:extLst>
      <p:ext uri="{BB962C8B-B14F-4D97-AF65-F5344CB8AC3E}">
        <p14:creationId xmlns:p14="http://schemas.microsoft.com/office/powerpoint/2010/main" val="2162085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68963" y="1698171"/>
            <a:ext cx="9399037" cy="3559629"/>
          </a:xfrm>
        </p:spPr>
        <p:txBody>
          <a:bodyPr>
            <a:normAutofit lnSpcReduction="10000"/>
          </a:bodyPr>
          <a:lstStyle/>
          <a:p>
            <a:pPr algn="l"/>
            <a:r>
              <a:rPr lang="en-US" sz="3600" b="1" dirty="0" smtClean="0"/>
              <a:t>IKEA:</a:t>
            </a:r>
          </a:p>
          <a:p>
            <a:endParaRPr lang="en-US" sz="3600" b="1" i="1" dirty="0"/>
          </a:p>
          <a:p>
            <a:r>
              <a:rPr lang="en-US" sz="3600" b="1" i="1" dirty="0" smtClean="0"/>
              <a:t>"Offering a wide range of well-designed, functional home furnishing products at prices so low that as many people as possible will be able to afford them."</a:t>
            </a:r>
            <a:endParaRPr lang="en-US" sz="3600" dirty="0"/>
          </a:p>
        </p:txBody>
      </p:sp>
    </p:spTree>
    <p:extLst>
      <p:ext uri="{BB962C8B-B14F-4D97-AF65-F5344CB8AC3E}">
        <p14:creationId xmlns:p14="http://schemas.microsoft.com/office/powerpoint/2010/main" val="2214502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1030" y="1438213"/>
            <a:ext cx="8596668" cy="3880773"/>
          </a:xfrm>
        </p:spPr>
        <p:txBody>
          <a:bodyPr>
            <a:normAutofit/>
          </a:bodyPr>
          <a:lstStyle/>
          <a:p>
            <a:pPr marL="0" indent="0">
              <a:buNone/>
            </a:pPr>
            <a:r>
              <a:rPr lang="en-US" sz="3600" b="1" i="1" dirty="0" smtClean="0"/>
              <a:t>“Maintaining a global viewpoint, we are dedicated to supplying products of the highest quality, yet at a reasonable price for worldwide customer satisfaction.” </a:t>
            </a:r>
            <a:endParaRPr lang="en-US" sz="3600" b="1" i="1" dirty="0"/>
          </a:p>
        </p:txBody>
      </p:sp>
    </p:spTree>
    <p:extLst>
      <p:ext uri="{BB962C8B-B14F-4D97-AF65-F5344CB8AC3E}">
        <p14:creationId xmlns:p14="http://schemas.microsoft.com/office/powerpoint/2010/main" val="1056096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889" y="735249"/>
            <a:ext cx="10515600" cy="4351338"/>
          </a:xfrm>
        </p:spPr>
        <p:txBody>
          <a:bodyPr>
            <a:normAutofit/>
          </a:bodyPr>
          <a:lstStyle/>
          <a:p>
            <a:pPr marL="0" indent="0">
              <a:buNone/>
            </a:pPr>
            <a:r>
              <a:rPr lang="en-US" sz="3600" b="1" dirty="0" smtClean="0"/>
              <a:t>Honda:</a:t>
            </a:r>
          </a:p>
          <a:p>
            <a:pPr marL="0" indent="0">
              <a:buNone/>
            </a:pPr>
            <a:endParaRPr lang="en-US" sz="3600" b="1" dirty="0"/>
          </a:p>
          <a:p>
            <a:pPr marL="0" indent="0">
              <a:buNone/>
            </a:pPr>
            <a:r>
              <a:rPr lang="en-US" sz="3600" b="1" i="1" dirty="0" smtClean="0"/>
              <a:t>“Maintaining a global viewpoint, we are dedicated to supplying products of the highest quality, yet at a reasonable price for worldwide customer satisfaction.”</a:t>
            </a:r>
            <a:r>
              <a:rPr lang="en-US" sz="3600" dirty="0" smtClean="0"/>
              <a:t> </a:t>
            </a:r>
            <a:endParaRPr lang="en-US" sz="3600" dirty="0"/>
          </a:p>
        </p:txBody>
      </p:sp>
    </p:spTree>
    <p:extLst>
      <p:ext uri="{BB962C8B-B14F-4D97-AF65-F5344CB8AC3E}">
        <p14:creationId xmlns:p14="http://schemas.microsoft.com/office/powerpoint/2010/main" val="3047199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latin typeface="+mn-lt"/>
              </a:rPr>
              <a:t>The Best Mission Statements Should:</a:t>
            </a:r>
            <a:endParaRPr lang="en-US" b="1" i="1" dirty="0">
              <a:latin typeface="+mn-lt"/>
            </a:endParaRPr>
          </a:p>
        </p:txBody>
      </p:sp>
      <p:sp>
        <p:nvSpPr>
          <p:cNvPr id="3" name="Content Placeholder 2"/>
          <p:cNvSpPr>
            <a:spLocks noGrp="1"/>
          </p:cNvSpPr>
          <p:nvPr>
            <p:ph idx="1"/>
          </p:nvPr>
        </p:nvSpPr>
        <p:spPr/>
        <p:txBody>
          <a:bodyPr>
            <a:normAutofit/>
          </a:bodyPr>
          <a:lstStyle/>
          <a:p>
            <a:r>
              <a:rPr lang="en-US" sz="3600" dirty="0" smtClean="0"/>
              <a:t>Be Distinctive and Meaningful</a:t>
            </a:r>
          </a:p>
          <a:p>
            <a:r>
              <a:rPr lang="en-US" sz="3600" dirty="0" smtClean="0"/>
              <a:t>Be Simple, but not Simplistic</a:t>
            </a:r>
          </a:p>
          <a:p>
            <a:r>
              <a:rPr lang="en-US" sz="3600" dirty="0" smtClean="0"/>
              <a:t>Make an Emotional Connection</a:t>
            </a:r>
          </a:p>
          <a:p>
            <a:r>
              <a:rPr lang="en-US" sz="3600" dirty="0" smtClean="0"/>
              <a:t>Be Communicated Consistently</a:t>
            </a:r>
          </a:p>
          <a:p>
            <a:r>
              <a:rPr lang="en-US" sz="3600" dirty="0" smtClean="0"/>
              <a:t>Inspire Action</a:t>
            </a:r>
            <a:endParaRPr lang="en-US" sz="3600" dirty="0"/>
          </a:p>
        </p:txBody>
      </p:sp>
    </p:spTree>
    <p:extLst>
      <p:ext uri="{BB962C8B-B14F-4D97-AF65-F5344CB8AC3E}">
        <p14:creationId xmlns:p14="http://schemas.microsoft.com/office/powerpoint/2010/main" val="327484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sioZd3AxmnE"/>
          <p:cNvPicPr>
            <a:picLocks noGrp="1" noRot="1" noChangeAspect="1"/>
          </p:cNvPicPr>
          <p:nvPr>
            <p:ph idx="1"/>
            <a:videoFile r:link="rId1"/>
          </p:nvPr>
        </p:nvPicPr>
        <p:blipFill>
          <a:blip r:embed="rId4"/>
          <a:stretch>
            <a:fillRect/>
          </a:stretch>
        </p:blipFill>
        <p:spPr>
          <a:xfrm>
            <a:off x="746125" y="550863"/>
            <a:ext cx="10664825" cy="5999162"/>
          </a:xfrm>
          <a:prstGeom prst="rect">
            <a:avLst/>
          </a:prstGeom>
        </p:spPr>
      </p:pic>
    </p:spTree>
    <p:extLst>
      <p:ext uri="{BB962C8B-B14F-4D97-AF65-F5344CB8AC3E}">
        <p14:creationId xmlns:p14="http://schemas.microsoft.com/office/powerpoint/2010/main" val="1264259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31898"/>
            <a:ext cx="9144000" cy="986355"/>
          </a:xfrm>
        </p:spPr>
        <p:txBody>
          <a:bodyPr/>
          <a:lstStyle/>
          <a:p>
            <a:pPr algn="l"/>
            <a:r>
              <a:rPr lang="en-US" dirty="0" smtClean="0">
                <a:latin typeface="+mn-lt"/>
              </a:rPr>
              <a:t>Boise State University</a:t>
            </a:r>
            <a:endParaRPr lang="en-US" dirty="0">
              <a:latin typeface="+mn-lt"/>
            </a:endParaRPr>
          </a:p>
        </p:txBody>
      </p:sp>
      <p:sp>
        <p:nvSpPr>
          <p:cNvPr id="3" name="Subtitle 2"/>
          <p:cNvSpPr>
            <a:spLocks noGrp="1"/>
          </p:cNvSpPr>
          <p:nvPr>
            <p:ph type="subTitle" idx="1"/>
          </p:nvPr>
        </p:nvSpPr>
        <p:spPr>
          <a:xfrm>
            <a:off x="1524000" y="1922106"/>
            <a:ext cx="9144000" cy="2990461"/>
          </a:xfrm>
        </p:spPr>
        <p:txBody>
          <a:bodyPr>
            <a:noAutofit/>
          </a:bodyPr>
          <a:lstStyle/>
          <a:p>
            <a:pPr algn="l"/>
            <a:r>
              <a:rPr lang="en-US" sz="3200" i="1" dirty="0"/>
              <a:t>The role of Student Financials is to keep students central in all decisions and actions. It is our goal to provide accurate financial information, guidance and support for students pursuing higher education. We recognize the distinct needs of each student while supporting the mission of the Vice President of Finance and Administration and Boise State University.</a:t>
            </a:r>
          </a:p>
        </p:txBody>
      </p:sp>
    </p:spTree>
    <p:extLst>
      <p:ext uri="{BB962C8B-B14F-4D97-AF65-F5344CB8AC3E}">
        <p14:creationId xmlns:p14="http://schemas.microsoft.com/office/powerpoint/2010/main" val="37691630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mn-lt"/>
              </a:rPr>
              <a:t>Gonzaga University</a:t>
            </a:r>
            <a:endParaRPr lang="en-US" sz="5400" dirty="0">
              <a:latin typeface="+mn-lt"/>
            </a:endParaRPr>
          </a:p>
        </p:txBody>
      </p:sp>
      <p:sp>
        <p:nvSpPr>
          <p:cNvPr id="3" name="Content Placeholder 2"/>
          <p:cNvSpPr>
            <a:spLocks noGrp="1"/>
          </p:cNvSpPr>
          <p:nvPr>
            <p:ph idx="1"/>
          </p:nvPr>
        </p:nvSpPr>
        <p:spPr>
          <a:xfrm>
            <a:off x="677334" y="1614753"/>
            <a:ext cx="10515600" cy="4351338"/>
          </a:xfrm>
        </p:spPr>
        <p:txBody>
          <a:bodyPr>
            <a:normAutofit/>
          </a:bodyPr>
          <a:lstStyle/>
          <a:p>
            <a:pPr marL="0" indent="0">
              <a:buNone/>
            </a:pPr>
            <a:r>
              <a:rPr lang="en-US" sz="3200" i="1" dirty="0"/>
              <a:t>We are dedicated to helping students and families in the pursuit of their educational goals by providing financial information and resources in a professional and individualized manner. We recognize the unique and intrinsic value of each person and are committed to serving all in an environment of equality, responsibility, and dignity.</a:t>
            </a:r>
          </a:p>
        </p:txBody>
      </p:sp>
    </p:spTree>
    <p:extLst>
      <p:ext uri="{BB962C8B-B14F-4D97-AF65-F5344CB8AC3E}">
        <p14:creationId xmlns:p14="http://schemas.microsoft.com/office/powerpoint/2010/main" val="533518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mn-lt"/>
              </a:rPr>
              <a:t>University of Texas Austin</a:t>
            </a:r>
            <a:endParaRPr lang="en-US" sz="5400" dirty="0">
              <a:latin typeface="+mn-lt"/>
            </a:endParaRPr>
          </a:p>
        </p:txBody>
      </p:sp>
      <p:sp>
        <p:nvSpPr>
          <p:cNvPr id="3" name="Content Placeholder 2"/>
          <p:cNvSpPr>
            <a:spLocks noGrp="1"/>
          </p:cNvSpPr>
          <p:nvPr>
            <p:ph idx="1"/>
          </p:nvPr>
        </p:nvSpPr>
        <p:spPr>
          <a:xfrm>
            <a:off x="677334" y="1930400"/>
            <a:ext cx="8596668" cy="3880773"/>
          </a:xfrm>
        </p:spPr>
        <p:txBody>
          <a:bodyPr>
            <a:normAutofit/>
          </a:bodyPr>
          <a:lstStyle/>
          <a:p>
            <a:pPr marL="0" indent="0">
              <a:buNone/>
            </a:pPr>
            <a:r>
              <a:rPr lang="en-US" sz="3600" i="1" dirty="0"/>
              <a:t>We provide financial services to assist students in realizing their dream of graduating on time from The University of Texas at Austin.</a:t>
            </a:r>
            <a:endParaRPr lang="en-US" sz="3600" dirty="0"/>
          </a:p>
        </p:txBody>
      </p:sp>
    </p:spTree>
    <p:extLst>
      <p:ext uri="{BB962C8B-B14F-4D97-AF65-F5344CB8AC3E}">
        <p14:creationId xmlns:p14="http://schemas.microsoft.com/office/powerpoint/2010/main" val="1344436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mn-lt"/>
              </a:rPr>
              <a:t>University of Vermont</a:t>
            </a:r>
            <a:endParaRPr lang="en-US" sz="5400" dirty="0">
              <a:latin typeface="+mn-lt"/>
            </a:endParaRPr>
          </a:p>
        </p:txBody>
      </p:sp>
      <p:sp>
        <p:nvSpPr>
          <p:cNvPr id="3" name="Content Placeholder 2"/>
          <p:cNvSpPr>
            <a:spLocks noGrp="1"/>
          </p:cNvSpPr>
          <p:nvPr>
            <p:ph idx="1"/>
          </p:nvPr>
        </p:nvSpPr>
        <p:spPr>
          <a:xfrm>
            <a:off x="677334" y="1858837"/>
            <a:ext cx="8596668" cy="3880773"/>
          </a:xfrm>
        </p:spPr>
        <p:txBody>
          <a:bodyPr>
            <a:noAutofit/>
          </a:bodyPr>
          <a:lstStyle/>
          <a:p>
            <a:pPr marL="0" indent="0">
              <a:buNone/>
            </a:pPr>
            <a:r>
              <a:rPr lang="en-US" sz="2800" i="1" dirty="0"/>
              <a:t>We work collaboratively within the broader University community to support the University’s goal of attracting and retaining a diverse and talented student body while fully adhering to all fiscal and regulatory requirements. We utilize the talents and skills of our service-oriented team to provide students and parents with outstanding service and with the critical information they need to make fully informed choices regarding funding a higher education.</a:t>
            </a:r>
          </a:p>
        </p:txBody>
      </p:sp>
    </p:spTree>
    <p:extLst>
      <p:ext uri="{BB962C8B-B14F-4D97-AF65-F5344CB8AC3E}">
        <p14:creationId xmlns:p14="http://schemas.microsoft.com/office/powerpoint/2010/main" val="1323245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is Your Mission?</a:t>
            </a:r>
            <a:endParaRPr lang="en-US" b="1" dirty="0"/>
          </a:p>
        </p:txBody>
      </p:sp>
      <p:pic>
        <p:nvPicPr>
          <p:cNvPr id="9" name="MA2KmJMKFrQ"/>
          <p:cNvPicPr>
            <a:picLocks noRot="1" noChangeAspect="1"/>
          </p:cNvPicPr>
          <p:nvPr>
            <a:videoFile r:link="rId1"/>
          </p:nvPr>
        </p:nvPicPr>
        <p:blipFill>
          <a:blip r:embed="rId4"/>
          <a:stretch>
            <a:fillRect/>
          </a:stretch>
        </p:blipFill>
        <p:spPr>
          <a:xfrm>
            <a:off x="1626636" y="1550630"/>
            <a:ext cx="8938727" cy="5028035"/>
          </a:xfrm>
          <a:prstGeom prst="rect">
            <a:avLst/>
          </a:prstGeom>
        </p:spPr>
      </p:pic>
    </p:spTree>
    <p:extLst>
      <p:ext uri="{BB962C8B-B14F-4D97-AF65-F5344CB8AC3E}">
        <p14:creationId xmlns:p14="http://schemas.microsoft.com/office/powerpoint/2010/main" val="21376312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Where to Begin??</a:t>
            </a:r>
            <a:endParaRPr lang="en-US" sz="5400" dirty="0"/>
          </a:p>
        </p:txBody>
      </p:sp>
      <p:sp>
        <p:nvSpPr>
          <p:cNvPr id="3" name="Content Placeholder 2"/>
          <p:cNvSpPr>
            <a:spLocks noGrp="1"/>
          </p:cNvSpPr>
          <p:nvPr>
            <p:ph idx="1"/>
          </p:nvPr>
        </p:nvSpPr>
        <p:spPr>
          <a:xfrm>
            <a:off x="988229" y="2032573"/>
            <a:ext cx="9384803" cy="3880773"/>
          </a:xfrm>
        </p:spPr>
        <p:txBody>
          <a:bodyPr>
            <a:normAutofit/>
          </a:bodyPr>
          <a:lstStyle/>
          <a:p>
            <a:r>
              <a:rPr lang="en-US" sz="3600" b="1" dirty="0" smtClean="0"/>
              <a:t>VISION:</a:t>
            </a:r>
            <a:r>
              <a:rPr lang="en-US" sz="3600" b="1" i="1" dirty="0" smtClean="0"/>
              <a:t> Understand the Bigger Picture</a:t>
            </a:r>
          </a:p>
          <a:p>
            <a:r>
              <a:rPr lang="en-US" sz="3600" b="1" dirty="0" smtClean="0"/>
              <a:t>VALUES: </a:t>
            </a:r>
            <a:r>
              <a:rPr lang="en-US" sz="3600" b="1" i="1" dirty="0" smtClean="0"/>
              <a:t>Know What is Important to You</a:t>
            </a:r>
          </a:p>
          <a:p>
            <a:r>
              <a:rPr lang="en-US" sz="3600" b="1" dirty="0" smtClean="0"/>
              <a:t>TEAM NORMS: </a:t>
            </a:r>
            <a:r>
              <a:rPr lang="en-US" sz="3600" b="1" i="1" dirty="0" smtClean="0"/>
              <a:t>Understand What it Will Look Like</a:t>
            </a:r>
            <a:endParaRPr lang="en-US" sz="3600" b="1" i="1" dirty="0"/>
          </a:p>
        </p:txBody>
      </p:sp>
    </p:spTree>
    <p:extLst>
      <p:ext uri="{BB962C8B-B14F-4D97-AF65-F5344CB8AC3E}">
        <p14:creationId xmlns:p14="http://schemas.microsoft.com/office/powerpoint/2010/main" val="28339406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latin typeface="+mn-lt"/>
              </a:rPr>
              <a:t>Have a Vision</a:t>
            </a:r>
            <a:endParaRPr lang="en-US" sz="5400" dirty="0">
              <a:latin typeface="+mn-l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sz="3200" dirty="0" smtClean="0"/>
              <a:t>Mission tied to Vision</a:t>
            </a:r>
          </a:p>
          <a:p>
            <a:pPr marL="457200" lvl="1" indent="0">
              <a:spcBef>
                <a:spcPts val="1200"/>
              </a:spcBef>
              <a:buNone/>
            </a:pPr>
            <a:r>
              <a:rPr lang="en-US" sz="3200" dirty="0" smtClean="0"/>
              <a:t>Mission is guiding principle for how you will operate, Vision is the goal and purpose behind the Mission. </a:t>
            </a:r>
          </a:p>
          <a:p>
            <a:pPr marL="457200" lvl="1" indent="0">
              <a:spcBef>
                <a:spcPts val="1800"/>
              </a:spcBef>
              <a:buNone/>
            </a:pPr>
            <a:r>
              <a:rPr lang="en-US" sz="3200" dirty="0" smtClean="0"/>
              <a:t>UVM SFS Vision Statement: </a:t>
            </a:r>
          </a:p>
          <a:p>
            <a:pPr marL="457200" lvl="1" indent="0">
              <a:buNone/>
            </a:pPr>
            <a:endParaRPr lang="en-US" sz="1300" dirty="0" smtClean="0"/>
          </a:p>
          <a:p>
            <a:pPr marL="914400" lvl="2" indent="0">
              <a:buNone/>
            </a:pPr>
            <a:r>
              <a:rPr lang="en-US" sz="2800" i="1" dirty="0"/>
              <a:t>We strive to be an exemplary national model for Student Financial Services through our creative and proactive approaches to campus and community engagement, innovative stewardship of resources, and commitment to providing students and parents with exceptional service and support.</a:t>
            </a:r>
          </a:p>
          <a:p>
            <a:pPr lvl="1"/>
            <a:endParaRPr lang="en-US" sz="3200" dirty="0" smtClean="0"/>
          </a:p>
          <a:p>
            <a:endParaRPr lang="en-US" dirty="0"/>
          </a:p>
        </p:txBody>
      </p:sp>
    </p:spTree>
    <p:extLst>
      <p:ext uri="{BB962C8B-B14F-4D97-AF65-F5344CB8AC3E}">
        <p14:creationId xmlns:p14="http://schemas.microsoft.com/office/powerpoint/2010/main" val="32687392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latin typeface="+mn-lt"/>
              </a:rPr>
              <a:t>Know Your Values</a:t>
            </a:r>
            <a:endParaRPr lang="en-US" sz="5400" dirty="0">
              <a:latin typeface="+mn-lt"/>
            </a:endParaRPr>
          </a:p>
        </p:txBody>
      </p:sp>
      <p:sp>
        <p:nvSpPr>
          <p:cNvPr id="3" name="Content Placeholder 2"/>
          <p:cNvSpPr>
            <a:spLocks noGrp="1"/>
          </p:cNvSpPr>
          <p:nvPr>
            <p:ph idx="1"/>
          </p:nvPr>
        </p:nvSpPr>
        <p:spPr/>
        <p:txBody>
          <a:bodyPr>
            <a:normAutofit/>
          </a:bodyPr>
          <a:lstStyle/>
          <a:p>
            <a:pPr lvl="1">
              <a:spcAft>
                <a:spcPts val="1800"/>
              </a:spcAft>
            </a:pPr>
            <a:r>
              <a:rPr lang="en-US" sz="3200" dirty="0" smtClean="0"/>
              <a:t>Values = </a:t>
            </a:r>
            <a:r>
              <a:rPr lang="en-US" sz="3200" i="1" dirty="0" smtClean="0"/>
              <a:t>What is Most Important to You?</a:t>
            </a:r>
          </a:p>
          <a:p>
            <a:pPr lvl="1">
              <a:spcAft>
                <a:spcPts val="1800"/>
              </a:spcAft>
            </a:pPr>
            <a:r>
              <a:rPr lang="en-US" sz="3200" dirty="0" smtClean="0"/>
              <a:t>What Drives Us? </a:t>
            </a:r>
          </a:p>
          <a:p>
            <a:pPr lvl="1">
              <a:spcAft>
                <a:spcPts val="1800"/>
              </a:spcAft>
            </a:pPr>
            <a:r>
              <a:rPr lang="en-US" sz="3200" dirty="0" smtClean="0"/>
              <a:t>What Is The Common Ground Beneath The Specifics of What We Do</a:t>
            </a:r>
            <a:endParaRPr lang="en-US" sz="3200" dirty="0"/>
          </a:p>
          <a:p>
            <a:pPr lvl="1">
              <a:spcAft>
                <a:spcPts val="1800"/>
              </a:spcAft>
            </a:pPr>
            <a:endParaRPr lang="en-US" sz="3200" dirty="0" smtClean="0"/>
          </a:p>
          <a:p>
            <a:pPr marL="457200" lvl="1" indent="0">
              <a:buNone/>
            </a:pPr>
            <a:endParaRPr lang="en-US" sz="3200" dirty="0"/>
          </a:p>
          <a:p>
            <a:pPr marL="0" indent="0">
              <a:buNone/>
            </a:pPr>
            <a:endParaRPr lang="en-US" dirty="0"/>
          </a:p>
        </p:txBody>
      </p:sp>
    </p:spTree>
    <p:extLst>
      <p:ext uri="{BB962C8B-B14F-4D97-AF65-F5344CB8AC3E}">
        <p14:creationId xmlns:p14="http://schemas.microsoft.com/office/powerpoint/2010/main" val="21322158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4522"/>
            <a:ext cx="10515600" cy="5682441"/>
          </a:xfrm>
        </p:spPr>
        <p:txBody>
          <a:bodyPr>
            <a:normAutofit fontScale="85000" lnSpcReduction="20000"/>
          </a:bodyPr>
          <a:lstStyle/>
          <a:p>
            <a:pPr marL="0" indent="0">
              <a:buNone/>
            </a:pPr>
            <a:r>
              <a:rPr lang="en-US" b="1" dirty="0"/>
              <a:t>Our </a:t>
            </a:r>
            <a:r>
              <a:rPr lang="en-US" b="1" dirty="0" smtClean="0"/>
              <a:t>Values</a:t>
            </a:r>
            <a:r>
              <a:rPr lang="en-US" b="1" dirty="0"/>
              <a:t> </a:t>
            </a:r>
            <a:endParaRPr lang="en-US" b="1" dirty="0" smtClean="0"/>
          </a:p>
          <a:p>
            <a:pPr marL="0" indent="0">
              <a:buNone/>
            </a:pPr>
            <a:endParaRPr lang="en-US" dirty="0"/>
          </a:p>
          <a:p>
            <a:pPr marL="0" indent="0">
              <a:buNone/>
            </a:pPr>
            <a:r>
              <a:rPr lang="en-US" b="1" dirty="0"/>
              <a:t>Building a Respectful Community Inside and Out­</a:t>
            </a:r>
            <a:endParaRPr lang="en-US" dirty="0"/>
          </a:p>
          <a:p>
            <a:r>
              <a:rPr lang="en-US" dirty="0"/>
              <a:t>We share a commitment to cultivating a sense of community.   We value a respectful and trusting environment where everyone feels that their viewpoints are appreciated.  We promote an atmosphere of teamwork and collaboration, both within our office and in the broader University community.  Flexibility is integral to our success, and we strive to support the other members of the team.  We seek to educate and learn while treating ourselves and others with respect and being mindful of our time together.  </a:t>
            </a:r>
          </a:p>
          <a:p>
            <a:pPr marL="0" indent="0">
              <a:buNone/>
            </a:pPr>
            <a:r>
              <a:rPr lang="en-US" b="1" dirty="0"/>
              <a:t>Integrity</a:t>
            </a:r>
            <a:endParaRPr lang="en-US" dirty="0"/>
          </a:p>
          <a:p>
            <a:r>
              <a:rPr lang="en-US" dirty="0"/>
              <a:t>We take responsibility for our actions and hold ourselves individually and collectively accountable for providing students, families and colleagues with sound guidance, accurate information and superior service.  We respect the integrity of our work by maintaining compliance while carefully stewarding our limited financial and human resources.  </a:t>
            </a:r>
          </a:p>
          <a:p>
            <a:pPr marL="0" indent="0">
              <a:buNone/>
            </a:pPr>
            <a:r>
              <a:rPr lang="en-US" b="1" dirty="0"/>
              <a:t>Diversity and Inclusion</a:t>
            </a:r>
            <a:endParaRPr lang="en-US" dirty="0"/>
          </a:p>
          <a:p>
            <a:r>
              <a:rPr lang="en-US" dirty="0"/>
              <a:t>We value the ideal that all individuals deserve to be treated with respect.  Our community is enriched by a diversity of experience, of perspective and of culture.  We embrace this diversity with open minds.  We treat our colleagues, students, families and customers in a manner that is respectful of their point of view, background, cultural identity and upholds their dignity.  </a:t>
            </a:r>
          </a:p>
          <a:p>
            <a:pPr marL="0" indent="0">
              <a:buNone/>
            </a:pPr>
            <a:r>
              <a:rPr lang="en-US" b="1" dirty="0"/>
              <a:t>Learning, Innovation, and Empowerment </a:t>
            </a:r>
            <a:endParaRPr lang="en-US" dirty="0"/>
          </a:p>
          <a:p>
            <a:r>
              <a:rPr lang="en-US" dirty="0"/>
              <a:t>We value and engage in ongoing personal and collective learning. We promote innovation and creativity as a means to continuously improve.  We empower our staff to act in the manner that best serves our students and the University.  </a:t>
            </a:r>
          </a:p>
          <a:p>
            <a:pPr marL="0" indent="0">
              <a:buNone/>
            </a:pPr>
            <a:endParaRPr lang="en-US" dirty="0"/>
          </a:p>
        </p:txBody>
      </p:sp>
    </p:spTree>
    <p:extLst>
      <p:ext uri="{BB962C8B-B14F-4D97-AF65-F5344CB8AC3E}">
        <p14:creationId xmlns:p14="http://schemas.microsoft.com/office/powerpoint/2010/main" val="10538608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115595" cy="1320800"/>
          </a:xfrm>
        </p:spPr>
        <p:txBody>
          <a:bodyPr>
            <a:noAutofit/>
          </a:bodyPr>
          <a:lstStyle/>
          <a:p>
            <a:r>
              <a:rPr lang="en-US" sz="4800" dirty="0" smtClean="0"/>
              <a:t>What Is This Going To Look Like?</a:t>
            </a:r>
            <a:endParaRPr lang="en-US" sz="4800" dirty="0"/>
          </a:p>
        </p:txBody>
      </p:sp>
      <p:sp>
        <p:nvSpPr>
          <p:cNvPr id="3" name="Content Placeholder 2"/>
          <p:cNvSpPr>
            <a:spLocks noGrp="1"/>
          </p:cNvSpPr>
          <p:nvPr>
            <p:ph idx="1"/>
          </p:nvPr>
        </p:nvSpPr>
        <p:spPr/>
        <p:txBody>
          <a:bodyPr>
            <a:normAutofit/>
          </a:bodyPr>
          <a:lstStyle/>
          <a:p>
            <a:r>
              <a:rPr lang="en-US" sz="3600" dirty="0" smtClean="0"/>
              <a:t>What Behaviors May Need to Change?</a:t>
            </a:r>
          </a:p>
          <a:p>
            <a:r>
              <a:rPr lang="en-US" sz="3600" dirty="0" smtClean="0"/>
              <a:t>Are We Doing Things That Don’t Support the Mission? </a:t>
            </a:r>
            <a:endParaRPr lang="en-US" sz="3600" dirty="0"/>
          </a:p>
        </p:txBody>
      </p:sp>
    </p:spTree>
    <p:extLst>
      <p:ext uri="{BB962C8B-B14F-4D97-AF65-F5344CB8AC3E}">
        <p14:creationId xmlns:p14="http://schemas.microsoft.com/office/powerpoint/2010/main" val="190215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6865" y="180776"/>
            <a:ext cx="6096000" cy="6555641"/>
          </a:xfrm>
          <a:prstGeom prst="rect">
            <a:avLst/>
          </a:prstGeom>
        </p:spPr>
        <p:txBody>
          <a:bodyPr>
            <a:spAutoFit/>
          </a:bodyPr>
          <a:lstStyle/>
          <a:p>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a:t>
            </a:r>
          </a:p>
          <a:p>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Team Norms</a:t>
            </a:r>
          </a:p>
          <a:p>
            <a:endParaRPr lang="en-US" sz="1000" b="1" dirty="0">
              <a:latin typeface="Calibri" panose="020F0502020204030204" pitchFamily="34" charset="0"/>
              <a:ea typeface="Calibri" panose="020F0502020204030204" pitchFamily="34" charset="0"/>
              <a:cs typeface="Times New Roman" panose="02020603050405020304" pitchFamily="18" charset="0"/>
            </a:endParaRPr>
          </a:p>
          <a:p>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Collaboration</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3390" marR="0" indent="-226695">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We: </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Work together to find solutions and take an innovative, proactive approach to improvements</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Work together to implement and adjust to change </a:t>
            </a:r>
          </a:p>
          <a:p>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Celebration</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70510" marR="0" indent="0">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We:</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Embrace fun, celebration and humor</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Focus on what we, as individuals and as a group, can do to improve morale</a:t>
            </a:r>
          </a:p>
          <a:p>
            <a:pPr marL="910590" lvl="1" indent="-226695"/>
            <a:r>
              <a:rPr lang="en-US" sz="1000" i="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Communication</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70510" marR="0" indent="0">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We:</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First seek to understand before we try to be understood</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Share new information with each other in a timely manner</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Listen to and provide timely feedback regardless of departmental unit or job title</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Provide our input and trust that decisions are made considering all viewpoints</a:t>
            </a:r>
          </a:p>
          <a:p>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a:t>
            </a:r>
          </a:p>
          <a:p>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Support and Respect</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marR="0" indent="0">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We:</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Put forward our best effort </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Do not make assumptions about the intent of an individual’s or group’s actions or words</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Own that our actions and words have impact</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Ask for and provide help to each other when needed and as quickly as priorities allow</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Respect each other’s personal life and commitments</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Respect each other’s time by adhering to schedules</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Do not start or perpetuate gossip in the office</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Are patient, empathetic and compassionate to our customers and each other </a:t>
            </a:r>
          </a:p>
          <a:p>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Diversity</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1615" marR="0" indent="0">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We:</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Strive to accommodate different learning styles and needs</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Continue our conversations and education related to cross-cultural competency and utilize our knowledge to create an inclusive environment</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Recognize that our team and community can be stronger because of our differences.</a:t>
            </a:r>
          </a:p>
          <a:p>
            <a:pPr marL="453390" marR="0" indent="-226695">
              <a:spcBef>
                <a:spcPts val="0"/>
              </a:spcBef>
              <a:spcAft>
                <a:spcPts val="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a:t>
            </a:r>
          </a:p>
          <a:p>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Learning	</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1615" marR="0" indent="0">
              <a:spcBef>
                <a:spcPts val="0"/>
              </a:spcBef>
              <a:spcAft>
                <a:spcPts val="0"/>
              </a:spcAft>
            </a:pPr>
            <a:r>
              <a:rPr lang="en-US" sz="1000" b="1" dirty="0" smtClean="0">
                <a:effectLst/>
                <a:latin typeface="Calibri" panose="020F0502020204030204" pitchFamily="34" charset="0"/>
                <a:ea typeface="Calibri" panose="020F0502020204030204" pitchFamily="34" charset="0"/>
                <a:cs typeface="Times New Roman" panose="02020603050405020304" pitchFamily="18" charset="0"/>
              </a:rPr>
              <a:t>We:</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Are committed to professional development opportunities for all staff</a:t>
            </a:r>
          </a:p>
          <a:p>
            <a:pPr marL="800100" lvl="1" indent="-342900">
              <a:buFont typeface="Symbol" panose="05050102010706020507" pitchFamily="18" charset="2"/>
              <a:buChar char=""/>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Encourage life-long learning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18089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rved Up Arrow 3"/>
          <p:cNvSpPr/>
          <p:nvPr/>
        </p:nvSpPr>
        <p:spPr>
          <a:xfrm rot="5400000">
            <a:off x="951722" y="2780522"/>
            <a:ext cx="1216152" cy="7315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urved Up Arrow 4"/>
          <p:cNvSpPr/>
          <p:nvPr/>
        </p:nvSpPr>
        <p:spPr>
          <a:xfrm>
            <a:off x="4581331" y="5673012"/>
            <a:ext cx="1216152" cy="7315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Up Arrow 5"/>
          <p:cNvSpPr/>
          <p:nvPr/>
        </p:nvSpPr>
        <p:spPr>
          <a:xfrm rot="16200000">
            <a:off x="7772399" y="2780522"/>
            <a:ext cx="1216152" cy="7315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urved Up Arrow 6"/>
          <p:cNvSpPr/>
          <p:nvPr/>
        </p:nvSpPr>
        <p:spPr>
          <a:xfrm rot="10800000">
            <a:off x="4581331" y="298580"/>
            <a:ext cx="1216152" cy="7315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1838272" y="1136269"/>
            <a:ext cx="2743059" cy="923330"/>
          </a:xfrm>
          <a:prstGeom prst="rect">
            <a:avLst/>
          </a:prstGeom>
          <a:noFill/>
        </p:spPr>
        <p:txBody>
          <a:bodyPr wrap="none" rtlCol="0">
            <a:spAutoFit/>
          </a:bodyPr>
          <a:lstStyle/>
          <a:p>
            <a:r>
              <a:rPr lang="en-US" sz="5400" b="1" dirty="0" smtClean="0">
                <a:solidFill>
                  <a:srgbClr val="0070C0"/>
                </a:solidFill>
              </a:rPr>
              <a:t>MISSION</a:t>
            </a:r>
            <a:endParaRPr lang="en-US" sz="5400" b="1" dirty="0">
              <a:solidFill>
                <a:srgbClr val="0070C0"/>
              </a:solidFill>
            </a:endParaRPr>
          </a:p>
        </p:txBody>
      </p:sp>
      <p:sp>
        <p:nvSpPr>
          <p:cNvPr id="9" name="TextBox 8"/>
          <p:cNvSpPr txBox="1"/>
          <p:nvPr/>
        </p:nvSpPr>
        <p:spPr>
          <a:xfrm>
            <a:off x="6427893" y="1136269"/>
            <a:ext cx="2303836" cy="923330"/>
          </a:xfrm>
          <a:prstGeom prst="rect">
            <a:avLst/>
          </a:prstGeom>
          <a:noFill/>
        </p:spPr>
        <p:txBody>
          <a:bodyPr wrap="none" rtlCol="0">
            <a:spAutoFit/>
          </a:bodyPr>
          <a:lstStyle/>
          <a:p>
            <a:r>
              <a:rPr lang="en-US" sz="5400" b="1" dirty="0">
                <a:solidFill>
                  <a:srgbClr val="0070C0"/>
                </a:solidFill>
              </a:rPr>
              <a:t>VISION</a:t>
            </a:r>
          </a:p>
        </p:txBody>
      </p:sp>
      <p:sp>
        <p:nvSpPr>
          <p:cNvPr id="10" name="TextBox 9"/>
          <p:cNvSpPr txBox="1"/>
          <p:nvPr/>
        </p:nvSpPr>
        <p:spPr>
          <a:xfrm>
            <a:off x="1914572" y="4358059"/>
            <a:ext cx="2590458" cy="923330"/>
          </a:xfrm>
          <a:prstGeom prst="rect">
            <a:avLst/>
          </a:prstGeom>
          <a:noFill/>
        </p:spPr>
        <p:txBody>
          <a:bodyPr wrap="square" rtlCol="0">
            <a:spAutoFit/>
          </a:bodyPr>
          <a:lstStyle/>
          <a:p>
            <a:r>
              <a:rPr lang="en-US" sz="5400" b="1" dirty="0">
                <a:solidFill>
                  <a:srgbClr val="0070C0"/>
                </a:solidFill>
              </a:rPr>
              <a:t>VALUES</a:t>
            </a:r>
          </a:p>
        </p:txBody>
      </p:sp>
      <p:sp>
        <p:nvSpPr>
          <p:cNvPr id="11" name="TextBox 10"/>
          <p:cNvSpPr txBox="1"/>
          <p:nvPr/>
        </p:nvSpPr>
        <p:spPr>
          <a:xfrm>
            <a:off x="5375522" y="4358059"/>
            <a:ext cx="4408579" cy="923330"/>
          </a:xfrm>
          <a:prstGeom prst="rect">
            <a:avLst/>
          </a:prstGeom>
          <a:noFill/>
        </p:spPr>
        <p:txBody>
          <a:bodyPr wrap="none" rtlCol="0">
            <a:spAutoFit/>
          </a:bodyPr>
          <a:lstStyle/>
          <a:p>
            <a:r>
              <a:rPr lang="en-US" sz="5400" b="1" dirty="0" smtClean="0">
                <a:solidFill>
                  <a:srgbClr val="0070C0"/>
                </a:solidFill>
              </a:rPr>
              <a:t>TEAM NORMS</a:t>
            </a:r>
            <a:endParaRPr lang="en-US" sz="5400" b="1" dirty="0">
              <a:solidFill>
                <a:srgbClr val="0070C0"/>
              </a:solidFill>
            </a:endParaRPr>
          </a:p>
        </p:txBody>
      </p:sp>
      <p:sp>
        <p:nvSpPr>
          <p:cNvPr id="13" name="Quad Arrow 12"/>
          <p:cNvSpPr/>
          <p:nvPr/>
        </p:nvSpPr>
        <p:spPr>
          <a:xfrm rot="2706122">
            <a:off x="4107056" y="2089408"/>
            <a:ext cx="2164702" cy="2115176"/>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3940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Why Mission??</a:t>
            </a:r>
            <a:endParaRPr lang="en-US" b="1" dirty="0"/>
          </a:p>
        </p:txBody>
      </p:sp>
      <p:sp>
        <p:nvSpPr>
          <p:cNvPr id="3" name="Content Placeholder 2"/>
          <p:cNvSpPr>
            <a:spLocks noGrp="1"/>
          </p:cNvSpPr>
          <p:nvPr>
            <p:ph idx="1"/>
          </p:nvPr>
        </p:nvSpPr>
        <p:spPr/>
        <p:txBody>
          <a:bodyPr>
            <a:normAutofit/>
          </a:bodyPr>
          <a:lstStyle/>
          <a:p>
            <a:r>
              <a:rPr lang="en-US" sz="3200" dirty="0" smtClean="0"/>
              <a:t>What Is MISSION? </a:t>
            </a:r>
          </a:p>
          <a:p>
            <a:r>
              <a:rPr lang="en-US" sz="3200" dirty="0" smtClean="0"/>
              <a:t>Why Do </a:t>
            </a:r>
            <a:r>
              <a:rPr lang="en-US" sz="3200" dirty="0"/>
              <a:t>W</a:t>
            </a:r>
            <a:r>
              <a:rPr lang="en-US" sz="3200" dirty="0" smtClean="0"/>
              <a:t>e Need To Understand Our Mission?</a:t>
            </a:r>
          </a:p>
          <a:p>
            <a:r>
              <a:rPr lang="en-US" sz="3200" dirty="0" smtClean="0"/>
              <a:t>How Can We Clarify What our Mission is?</a:t>
            </a:r>
          </a:p>
          <a:p>
            <a:r>
              <a:rPr lang="en-US" sz="3200" dirty="0" smtClean="0"/>
              <a:t>What Difference Does it Make?</a:t>
            </a:r>
          </a:p>
        </p:txBody>
      </p:sp>
    </p:spTree>
    <p:extLst>
      <p:ext uri="{BB962C8B-B14F-4D97-AF65-F5344CB8AC3E}">
        <p14:creationId xmlns:p14="http://schemas.microsoft.com/office/powerpoint/2010/main" val="32928735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87" y="1302173"/>
            <a:ext cx="8596668" cy="3880773"/>
          </a:xfrm>
        </p:spPr>
        <p:txBody>
          <a:bodyPr>
            <a:normAutofit/>
          </a:bodyPr>
          <a:lstStyle/>
          <a:p>
            <a:pPr marL="0" indent="0">
              <a:spcAft>
                <a:spcPts val="1800"/>
              </a:spcAft>
              <a:buNone/>
            </a:pPr>
            <a:r>
              <a:rPr lang="en-US" sz="4400" b="1" dirty="0" smtClean="0">
                <a:solidFill>
                  <a:schemeClr val="accent1"/>
                </a:solidFill>
                <a:latin typeface="+mj-lt"/>
                <a:ea typeface="+mj-ea"/>
                <a:cs typeface="+mj-cs"/>
              </a:rPr>
              <a:t>MISSION: </a:t>
            </a:r>
          </a:p>
          <a:p>
            <a:pPr marL="0" indent="0">
              <a:buNone/>
            </a:pPr>
            <a:r>
              <a:rPr lang="en-US" sz="3600" b="1" i="1" dirty="0" smtClean="0"/>
              <a:t>“an </a:t>
            </a:r>
            <a:r>
              <a:rPr lang="en-US" sz="3600" b="1" i="1" dirty="0"/>
              <a:t>important goal or purpose that is accompanied by strong conviction; a calling or </a:t>
            </a:r>
            <a:r>
              <a:rPr lang="en-US" sz="3600" b="1" i="1" dirty="0" smtClean="0"/>
              <a:t>vocation” (dictionary.com)</a:t>
            </a:r>
          </a:p>
          <a:p>
            <a:pPr marL="0" indent="0">
              <a:buNone/>
            </a:pPr>
            <a:endParaRPr lang="en-US" sz="3600" dirty="0">
              <a:solidFill>
                <a:schemeClr val="accent1"/>
              </a:solidFill>
              <a:latin typeface="+mj-lt"/>
              <a:ea typeface="+mj-ea"/>
              <a:cs typeface="+mj-cs"/>
            </a:endParaRPr>
          </a:p>
          <a:p>
            <a:pPr marL="0" indent="0">
              <a:buNone/>
            </a:pPr>
            <a:endParaRPr lang="en-US" sz="3600" b="1" i="1" dirty="0">
              <a:solidFill>
                <a:schemeClr val="accent1"/>
              </a:solidFill>
              <a:latin typeface="+mj-lt"/>
              <a:ea typeface="+mj-ea"/>
              <a:cs typeface="+mj-cs"/>
            </a:endParaRPr>
          </a:p>
        </p:txBody>
      </p:sp>
    </p:spTree>
    <p:extLst>
      <p:ext uri="{BB962C8B-B14F-4D97-AF65-F5344CB8AC3E}">
        <p14:creationId xmlns:p14="http://schemas.microsoft.com/office/powerpoint/2010/main" val="1128193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662" y="1216149"/>
            <a:ext cx="10515600" cy="4351338"/>
          </a:xfrm>
        </p:spPr>
        <p:txBody>
          <a:bodyPr>
            <a:normAutofit/>
          </a:bodyPr>
          <a:lstStyle/>
          <a:p>
            <a:pPr marL="0" lvl="1" indent="0">
              <a:spcBef>
                <a:spcPts val="1000"/>
              </a:spcBef>
              <a:buNone/>
            </a:pPr>
            <a:r>
              <a:rPr lang="en-US" sz="3200" dirty="0" smtClean="0"/>
              <a:t>BusinessDictionary.com</a:t>
            </a:r>
            <a:r>
              <a:rPr lang="en-US" sz="2800" dirty="0" smtClean="0"/>
              <a:t> defines Mission Statement as: </a:t>
            </a:r>
          </a:p>
          <a:p>
            <a:pPr marL="457200" lvl="2" indent="0">
              <a:spcBef>
                <a:spcPts val="1000"/>
              </a:spcBef>
              <a:buNone/>
            </a:pPr>
            <a:endParaRPr lang="en-US" sz="2800" dirty="0"/>
          </a:p>
          <a:p>
            <a:pPr marL="457200" lvl="2" indent="0">
              <a:spcBef>
                <a:spcPts val="1000"/>
              </a:spcBef>
              <a:buNone/>
            </a:pPr>
            <a:r>
              <a:rPr lang="en-US" sz="2800" dirty="0" smtClean="0"/>
              <a:t>“A written declaration of </a:t>
            </a:r>
            <a:r>
              <a:rPr lang="en-US" sz="2800" dirty="0"/>
              <a:t>an </a:t>
            </a:r>
            <a:r>
              <a:rPr lang="en-US" sz="2800" dirty="0" smtClean="0"/>
              <a:t>organization’s </a:t>
            </a:r>
            <a:r>
              <a:rPr lang="en-US" sz="2800" dirty="0"/>
              <a:t>core purpose and focus that normally remains unchanged </a:t>
            </a:r>
            <a:r>
              <a:rPr lang="en-US" sz="2800" dirty="0" smtClean="0"/>
              <a:t> over time. Properly crafted mission </a:t>
            </a:r>
            <a:r>
              <a:rPr lang="en-US" sz="2800" dirty="0"/>
              <a:t>statements (1) serve as filters to separate what is important from what is not, (2) clearly state </a:t>
            </a:r>
            <a:r>
              <a:rPr lang="en-US" sz="2800" dirty="0" smtClean="0"/>
              <a:t>which markets </a:t>
            </a:r>
            <a:r>
              <a:rPr lang="en-US" sz="2800" dirty="0"/>
              <a:t>will be served and how, and (3) communicate a sense of intended direction to the entire organization</a:t>
            </a:r>
            <a:r>
              <a:rPr lang="en-US" sz="2800" dirty="0" smtClean="0"/>
              <a:t>.”</a:t>
            </a:r>
            <a:r>
              <a:rPr lang="en-US" sz="2800" dirty="0"/>
              <a:t/>
            </a:r>
            <a:br>
              <a:rPr lang="en-US" sz="2800" dirty="0"/>
            </a:br>
            <a:endParaRPr lang="en-US" sz="2800" dirty="0"/>
          </a:p>
          <a:p>
            <a:endParaRPr lang="en-US" sz="1400" dirty="0"/>
          </a:p>
        </p:txBody>
      </p:sp>
    </p:spTree>
    <p:extLst>
      <p:ext uri="{BB962C8B-B14F-4D97-AF65-F5344CB8AC3E}">
        <p14:creationId xmlns:p14="http://schemas.microsoft.com/office/powerpoint/2010/main" val="1066021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7624" y="1184988"/>
            <a:ext cx="9436360" cy="4147457"/>
          </a:xfrm>
        </p:spPr>
        <p:txBody>
          <a:bodyPr/>
          <a:lstStyle/>
          <a:p>
            <a:endParaRPr lang="en-US" sz="4400" b="1" dirty="0"/>
          </a:p>
          <a:p>
            <a:pPr algn="l"/>
            <a:r>
              <a:rPr lang="en-US" sz="3600" b="1" i="1" dirty="0" smtClean="0"/>
              <a:t>To inspire and nurture the human spirit – one person, one cup and one neighborhood at a time</a:t>
            </a:r>
            <a:r>
              <a:rPr lang="en-US" sz="3600" b="1" dirty="0" smtClean="0"/>
              <a:t>.</a:t>
            </a:r>
            <a:endParaRPr lang="en-US" sz="3600" b="1" dirty="0"/>
          </a:p>
        </p:txBody>
      </p:sp>
    </p:spTree>
    <p:extLst>
      <p:ext uri="{BB962C8B-B14F-4D97-AF65-F5344CB8AC3E}">
        <p14:creationId xmlns:p14="http://schemas.microsoft.com/office/powerpoint/2010/main" val="2146297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7624" y="1184988"/>
            <a:ext cx="9436360" cy="4147457"/>
          </a:xfrm>
        </p:spPr>
        <p:txBody>
          <a:bodyPr/>
          <a:lstStyle/>
          <a:p>
            <a:pPr algn="l"/>
            <a:r>
              <a:rPr lang="en-US" sz="4400" b="1" dirty="0" smtClean="0"/>
              <a:t>Starbucks: </a:t>
            </a:r>
          </a:p>
          <a:p>
            <a:pPr algn="l"/>
            <a:endParaRPr lang="en-US" sz="4400" b="1" dirty="0"/>
          </a:p>
          <a:p>
            <a:pPr algn="l"/>
            <a:r>
              <a:rPr lang="en-US" sz="3600" b="1" i="1" dirty="0" smtClean="0"/>
              <a:t>To inspire and nurture the human spirit – one person, one cup and one neighborhood at a time</a:t>
            </a:r>
            <a:r>
              <a:rPr lang="en-US" sz="3600" b="1" dirty="0" smtClean="0"/>
              <a:t>.</a:t>
            </a:r>
            <a:endParaRPr lang="en-US" sz="3600" b="1" dirty="0"/>
          </a:p>
        </p:txBody>
      </p:sp>
    </p:spTree>
    <p:extLst>
      <p:ext uri="{BB962C8B-B14F-4D97-AF65-F5344CB8AC3E}">
        <p14:creationId xmlns:p14="http://schemas.microsoft.com/office/powerpoint/2010/main" val="2578336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8538" y="1213726"/>
            <a:ext cx="9175102" cy="4007498"/>
          </a:xfrm>
        </p:spPr>
        <p:txBody>
          <a:bodyPr>
            <a:noAutofit/>
          </a:bodyPr>
          <a:lstStyle/>
          <a:p>
            <a:pPr algn="l"/>
            <a:r>
              <a:rPr lang="en-US" sz="3200" b="1" i="1" dirty="0" smtClean="0">
                <a:effectLst/>
              </a:rPr>
              <a:t>"The mission of …… is to give our customers the best food and beverage values that they can find anywhere and to provide them with the information required to make informed buying decisions. We provide these with a dedication to the highest quality of customer satisfaction delivered with a sense of warmth, friendliness, fun, individual pride, and company spirit."</a:t>
            </a:r>
            <a:endParaRPr lang="en-US" sz="3200" b="1" i="1" dirty="0"/>
          </a:p>
        </p:txBody>
      </p:sp>
    </p:spTree>
    <p:extLst>
      <p:ext uri="{BB962C8B-B14F-4D97-AF65-F5344CB8AC3E}">
        <p14:creationId xmlns:p14="http://schemas.microsoft.com/office/powerpoint/2010/main" val="19245631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6129" y="455147"/>
            <a:ext cx="9175102" cy="4007498"/>
          </a:xfrm>
        </p:spPr>
        <p:txBody>
          <a:bodyPr>
            <a:noAutofit/>
          </a:bodyPr>
          <a:lstStyle/>
          <a:p>
            <a:pPr algn="l"/>
            <a:r>
              <a:rPr lang="en-US" sz="3200" b="1" dirty="0" smtClean="0">
                <a:effectLst/>
              </a:rPr>
              <a:t>Trader Joes:</a:t>
            </a:r>
          </a:p>
          <a:p>
            <a:endParaRPr lang="en-US" sz="3200" b="1" dirty="0"/>
          </a:p>
          <a:p>
            <a:pPr algn="l"/>
            <a:r>
              <a:rPr lang="en-US" sz="3200" b="1" i="1" dirty="0" smtClean="0">
                <a:effectLst/>
              </a:rPr>
              <a:t>"The mission of …… is to give our customers the best food and beverage values that they can find anywhere and to provide them with the information required to make informed buying decisions. We provide these with a dedication to the highest quality of customer satisfaction delivered with a sense of warmth, friendliness, fun, individual pride, and company spirit."</a:t>
            </a:r>
            <a:endParaRPr lang="en-US" sz="3200" b="1" i="1" dirty="0"/>
          </a:p>
        </p:txBody>
      </p:sp>
    </p:spTree>
    <p:extLst>
      <p:ext uri="{BB962C8B-B14F-4D97-AF65-F5344CB8AC3E}">
        <p14:creationId xmlns:p14="http://schemas.microsoft.com/office/powerpoint/2010/main" val="3384317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416</TotalTime>
  <Words>888</Words>
  <Application>Microsoft Office PowerPoint</Application>
  <PresentationFormat>Widescreen</PresentationFormat>
  <Paragraphs>147</Paragraphs>
  <Slides>26</Slides>
  <Notes>26</Notes>
  <HiddenSlides>0</HiddenSlides>
  <MMClips>2</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Symbol</vt:lpstr>
      <vt:lpstr>Times New Roman</vt:lpstr>
      <vt:lpstr>Trebuchet MS</vt:lpstr>
      <vt:lpstr>Wingdings 3</vt:lpstr>
      <vt:lpstr>Facet</vt:lpstr>
      <vt:lpstr>MISSION:   WHY? HOW? WHAT? </vt:lpstr>
      <vt:lpstr>What is Your Mission?</vt:lpstr>
      <vt:lpstr>Why Mission??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Best Mission Statements Should:</vt:lpstr>
      <vt:lpstr>PowerPoint Presentation</vt:lpstr>
      <vt:lpstr>Boise State University</vt:lpstr>
      <vt:lpstr>Gonzaga University</vt:lpstr>
      <vt:lpstr>University of Texas Austin</vt:lpstr>
      <vt:lpstr>University of Vermont</vt:lpstr>
      <vt:lpstr>Where to Begin??</vt:lpstr>
      <vt:lpstr>Have a Vision</vt:lpstr>
      <vt:lpstr>Know Your Values</vt:lpstr>
      <vt:lpstr>PowerPoint Presentation</vt:lpstr>
      <vt:lpstr>What Is This Going To Look Like?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Mission    Vision       Values</dc:title>
  <dc:creator>Norman Craige</dc:creator>
  <cp:lastModifiedBy>Kimberly Meilleur</cp:lastModifiedBy>
  <cp:revision>40</cp:revision>
  <cp:lastPrinted>2015-06-08T19:53:44Z</cp:lastPrinted>
  <dcterms:created xsi:type="dcterms:W3CDTF">2015-06-06T11:53:01Z</dcterms:created>
  <dcterms:modified xsi:type="dcterms:W3CDTF">2015-06-16T14:05:49Z</dcterms:modified>
</cp:coreProperties>
</file>